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61" r:id="rId3"/>
  </p:sldIdLst>
  <p:sldSz cx="21170900" cy="29819600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9505" userDrawn="1">
          <p15:clr>
            <a:srgbClr val="A4A3A4"/>
          </p15:clr>
        </p15:guide>
        <p15:guide id="2" pos="666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me" initials="H" lastIdx="1" clrIdx="0">
    <p:extLst>
      <p:ext uri="{19B8F6BF-5375-455C-9EA6-DF929625EA0E}">
        <p15:presenceInfo xmlns="" xmlns:p15="http://schemas.microsoft.com/office/powerpoint/2012/main" userId="Hom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26" d="100"/>
          <a:sy n="26" d="100"/>
        </p:scale>
        <p:origin x="-1440" y="-126"/>
      </p:cViewPr>
      <p:guideLst>
        <p:guide orient="horz" pos="9505"/>
        <p:guide pos="66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344" cy="499746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7423" y="0"/>
            <a:ext cx="2975343" cy="499746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r">
              <a:defRPr sz="1200"/>
            </a:lvl1pPr>
          </a:lstStyle>
          <a:p>
            <a:fld id="{C96E9FAF-0761-4E98-845F-CCAA45A31FA3}" type="datetimeFigureOut">
              <a:rPr lang="ko-KR" altLang="en-US" smtClean="0"/>
              <a:t>2023-05-26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5156"/>
            <a:ext cx="2975344" cy="499745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7423" y="9495156"/>
            <a:ext cx="2975343" cy="499745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r">
              <a:defRPr sz="1200"/>
            </a:lvl1pPr>
          </a:lstStyle>
          <a:p>
            <a:fld id="{2B5DF2E3-86A0-4088-8AF5-08530374F4A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487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344" cy="499746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7423" y="0"/>
            <a:ext cx="2975343" cy="499746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r">
              <a:defRPr sz="1200"/>
            </a:lvl1pPr>
          </a:lstStyle>
          <a:p>
            <a:fld id="{6FED6AD3-4CD1-47E8-9817-781BE635AD11}" type="datetimeFigureOut">
              <a:rPr lang="ko-KR" altLang="en-US" smtClean="0"/>
              <a:t>2023-05-26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03438" y="750888"/>
            <a:ext cx="2659062" cy="3746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1" rIns="91303" bIns="4565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226" y="4748372"/>
            <a:ext cx="5491480" cy="4497705"/>
          </a:xfrm>
          <a:prstGeom prst="rect">
            <a:avLst/>
          </a:prstGeom>
        </p:spPr>
        <p:txBody>
          <a:bodyPr vert="horz" lIns="91303" tIns="45651" rIns="91303" bIns="4565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5156"/>
            <a:ext cx="2975344" cy="499745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7423" y="9495156"/>
            <a:ext cx="2975343" cy="499745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r">
              <a:defRPr sz="1200"/>
            </a:lvl1pPr>
          </a:lstStyle>
          <a:p>
            <a:fld id="{A52A572C-247F-4189-9D4C-EB0A07E1E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08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A572C-247F-4189-9D4C-EB0A07E1EE12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3637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A572C-247F-4189-9D4C-EB0A07E1EE12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3514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6038850" y="3454400"/>
            <a:ext cx="6858000" cy="95250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253300" indent="-3289300">
              <a:lnSpc>
                <a:spcPts val="4000"/>
              </a:lnSpc>
            </a:pPr>
            <a:endParaRPr lang="ko" sz="3000" dirty="0">
              <a:latin typeface="Batang"/>
              <a:ea typeface="Batang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AF3BA19D-B5A4-4227-BB54-CA46B028FFCE}"/>
              </a:ext>
            </a:extLst>
          </p:cNvPr>
          <p:cNvSpPr/>
          <p:nvPr/>
        </p:nvSpPr>
        <p:spPr>
          <a:xfrm>
            <a:off x="4800022" y="4751243"/>
            <a:ext cx="12136582" cy="423487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600" dirty="0" err="1">
                <a:solidFill>
                  <a:schemeClr val="tx1"/>
                </a:solidFill>
              </a:rPr>
              <a:t>특</a:t>
            </a:r>
            <a:r>
              <a:rPr lang="ko-KR" altLang="en-US" sz="9600" dirty="0">
                <a:solidFill>
                  <a:schemeClr val="tx1"/>
                </a:solidFill>
              </a:rPr>
              <a:t>     허    증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0147300" y="11442700"/>
            <a:ext cx="3340100" cy="4318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endParaRPr lang="ko" sz="3000" dirty="0">
              <a:latin typeface="Batang"/>
              <a:ea typeface="Batang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C9A0464C-1439-437E-8B1C-4767A061F636}"/>
              </a:ext>
            </a:extLst>
          </p:cNvPr>
          <p:cNvSpPr/>
          <p:nvPr/>
        </p:nvSpPr>
        <p:spPr>
          <a:xfrm>
            <a:off x="4517159" y="4406900"/>
            <a:ext cx="12136582" cy="423487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200" b="1" dirty="0" err="1">
                <a:solidFill>
                  <a:schemeClr val="tx1"/>
                </a:solidFill>
                <a:latin typeface="바탕체" panose="02030609000101010101" pitchFamily="17" charset="-127"/>
                <a:ea typeface="문체부 제목 돋음체" panose="020B0609000101010101" pitchFamily="49" charset="-127"/>
              </a:rPr>
              <a:t>특</a:t>
            </a:r>
            <a:r>
              <a:rPr lang="ko-KR" altLang="en-US" sz="10200" b="1" dirty="0">
                <a:solidFill>
                  <a:schemeClr val="tx1"/>
                </a:solidFill>
                <a:latin typeface="바탕체" panose="02030609000101010101" pitchFamily="17" charset="-127"/>
                <a:ea typeface="문체부 제목 돋음체" panose="020B0609000101010101" pitchFamily="49" charset="-127"/>
              </a:rPr>
              <a:t>     허    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6753756-41B0-45D3-911E-9945FA73220C}"/>
              </a:ext>
            </a:extLst>
          </p:cNvPr>
          <p:cNvSpPr txBox="1"/>
          <p:nvPr/>
        </p:nvSpPr>
        <p:spPr>
          <a:xfrm>
            <a:off x="4800021" y="10950018"/>
            <a:ext cx="154414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200" dirty="0"/>
              <a:t>(</a:t>
            </a:r>
            <a:r>
              <a:rPr lang="ko-KR" altLang="en-US" sz="7200" dirty="0"/>
              <a:t>특허번호 제</a:t>
            </a:r>
            <a:r>
              <a:rPr lang="en-US" altLang="ko-KR" sz="7200" dirty="0"/>
              <a:t>10-1034560</a:t>
            </a:r>
            <a:r>
              <a:rPr lang="ko-KR" altLang="en-US" sz="7200" dirty="0" smtClean="0"/>
              <a:t>호</a:t>
            </a:r>
            <a:r>
              <a:rPr lang="en-US" altLang="ko-KR" sz="7200" dirty="0" smtClean="0"/>
              <a:t>) – </a:t>
            </a:r>
          </a:p>
          <a:p>
            <a:r>
              <a:rPr lang="en-US" altLang="ko-KR" sz="7200" dirty="0"/>
              <a:t> </a:t>
            </a:r>
            <a:r>
              <a:rPr lang="ko-KR" altLang="en-US" sz="7200" b="1" dirty="0" smtClean="0">
                <a:solidFill>
                  <a:srgbClr val="0070C0"/>
                </a:solidFill>
              </a:rPr>
              <a:t>옥상방수</a:t>
            </a:r>
            <a:r>
              <a:rPr lang="en-US" altLang="ko-KR" sz="72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7200" b="1" dirty="0" smtClean="0">
                <a:solidFill>
                  <a:srgbClr val="0070C0"/>
                </a:solidFill>
              </a:rPr>
              <a:t>지하주차장 방수도장공사</a:t>
            </a:r>
            <a:endParaRPr lang="ko-KR" altLang="en-US" sz="7200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3436528B-6ECD-4464-9B18-32B2CCA64603}"/>
              </a:ext>
            </a:extLst>
          </p:cNvPr>
          <p:cNvSpPr txBox="1"/>
          <p:nvPr/>
        </p:nvSpPr>
        <p:spPr>
          <a:xfrm>
            <a:off x="4800022" y="14817506"/>
            <a:ext cx="71131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ko-KR" altLang="en-US" sz="5400" dirty="0"/>
              <a:t>특허증 사본</a:t>
            </a:r>
            <a:endParaRPr lang="en-US" altLang="ko-KR" sz="5400" dirty="0"/>
          </a:p>
          <a:p>
            <a:pPr marL="742950" indent="-742950">
              <a:buAutoNum type="arabicPeriod"/>
            </a:pPr>
            <a:endParaRPr lang="en-US" altLang="ko-KR" sz="5400" dirty="0"/>
          </a:p>
          <a:p>
            <a:pPr marL="742950" indent="-742950">
              <a:buAutoNum type="arabicPeriod"/>
            </a:pPr>
            <a:r>
              <a:rPr lang="ko-KR" altLang="en-US" sz="5400" dirty="0"/>
              <a:t>특허등록원부</a:t>
            </a:r>
            <a:endParaRPr lang="en-US" altLang="ko-KR" sz="5400" dirty="0"/>
          </a:p>
          <a:p>
            <a:endParaRPr lang="ko-KR" altLang="en-US" sz="5400" dirty="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A952FF23-423C-4396-8330-24C927EAA480}"/>
              </a:ext>
            </a:extLst>
          </p:cNvPr>
          <p:cNvSpPr txBox="1"/>
          <p:nvPr/>
        </p:nvSpPr>
        <p:spPr>
          <a:xfrm>
            <a:off x="3491345" y="22735309"/>
            <a:ext cx="1409007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/>
              <a:t>소유권 및 전용 </a:t>
            </a:r>
            <a:r>
              <a:rPr lang="ko-KR" altLang="en-US" sz="6000" dirty="0" err="1"/>
              <a:t>실시권자</a:t>
            </a:r>
            <a:r>
              <a:rPr lang="ko-KR" altLang="en-US" sz="6000" dirty="0"/>
              <a:t> </a:t>
            </a:r>
            <a:r>
              <a:rPr lang="en-US" altLang="ko-KR" sz="6000" dirty="0"/>
              <a:t>: </a:t>
            </a:r>
            <a:r>
              <a:rPr lang="ko-KR" altLang="en-US" sz="6000" dirty="0" err="1"/>
              <a:t>씨스켐건설</a:t>
            </a:r>
            <a:r>
              <a:rPr lang="ko-KR" altLang="en-US" sz="6000" dirty="0"/>
              <a:t> </a:t>
            </a:r>
            <a:r>
              <a:rPr lang="ko-KR" altLang="en-US" sz="6000" dirty="0" smtClean="0"/>
              <a:t>㈜</a:t>
            </a:r>
            <a:endParaRPr lang="en-US" altLang="ko-KR" sz="6000" dirty="0" smtClean="0"/>
          </a:p>
          <a:p>
            <a:r>
              <a:rPr lang="ko-KR" altLang="en-US" sz="5400" dirty="0" smtClean="0"/>
              <a:t>        발명자 신범수 </a:t>
            </a:r>
            <a:r>
              <a:rPr lang="en-US" altLang="ko-KR" sz="5400" dirty="0" smtClean="0"/>
              <a:t>(</a:t>
            </a:r>
            <a:r>
              <a:rPr lang="ko-KR" altLang="en-US" sz="5400" dirty="0" smtClean="0"/>
              <a:t>대표이사</a:t>
            </a:r>
            <a:r>
              <a:rPr lang="en-US" altLang="ko-KR" sz="5400" dirty="0" smtClean="0"/>
              <a:t>, </a:t>
            </a:r>
            <a:r>
              <a:rPr lang="ko-KR" altLang="en-US" sz="5400" dirty="0" smtClean="0"/>
              <a:t>기술사</a:t>
            </a:r>
            <a:r>
              <a:rPr lang="en-US" altLang="ko-KR" sz="5400" dirty="0" smtClean="0"/>
              <a:t>)</a:t>
            </a:r>
            <a:endParaRPr lang="ko-KR" altLang="en-US" sz="5400" dirty="0"/>
          </a:p>
        </p:txBody>
      </p:sp>
      <p:pic>
        <p:nvPicPr>
          <p:cNvPr id="9" name="Picture 2" descr="C:\Users\user\Desktop\입찰기본 (입찰서, 기술인력, 인감증명서)\원본대조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965" y="25921253"/>
            <a:ext cx="8576428" cy="188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0" y="1320800"/>
            <a:ext cx="11099800" cy="52451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23787100"/>
            <a:ext cx="10756900" cy="29718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8153400" y="6692900"/>
            <a:ext cx="4940300" cy="3048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3000">
                <a:latin typeface="Arial"/>
              </a:rPr>
              <a:t>CERTIFICATE OF PATENT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984500" y="7810500"/>
            <a:ext cx="7416800" cy="121920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5100"/>
              </a:lnSpc>
              <a:spcAft>
                <a:spcPts val="420"/>
              </a:spcAft>
            </a:pPr>
            <a:r>
              <a:rPr lang="ko" sz="4500">
                <a:latin typeface="Batang"/>
                <a:ea typeface="Batang"/>
              </a:rPr>
              <a:t>특허 제 </a:t>
            </a:r>
            <a:r>
              <a:rPr lang="en-US" sz="4400">
                <a:latin typeface="Times New Roman"/>
              </a:rPr>
              <a:t>10-1034560 </a:t>
            </a:r>
            <a:r>
              <a:rPr lang="ko" sz="4500">
                <a:latin typeface="Batang"/>
                <a:ea typeface="Batang"/>
              </a:rPr>
              <a:t>호</a:t>
            </a:r>
          </a:p>
          <a:p>
            <a:pPr indent="0">
              <a:lnSpc>
                <a:spcPts val="5100"/>
              </a:lnSpc>
            </a:pPr>
            <a:r>
              <a:rPr lang="en-US" sz="2100">
                <a:latin typeface="Arial"/>
              </a:rPr>
              <a:t>(PATENT NUMBER)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1087100" y="7823200"/>
            <a:ext cx="6375400" cy="215900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just"/>
            <a:r>
              <a:rPr lang="ko" sz="2500">
                <a:latin typeface="Batang"/>
                <a:ea typeface="Batang"/>
              </a:rPr>
              <a:t>출원번호          제 </a:t>
            </a:r>
            <a:r>
              <a:rPr lang="en-US" sz="2300">
                <a:latin typeface="Batang"/>
              </a:rPr>
              <a:t>20H-0025526 </a:t>
            </a:r>
            <a:r>
              <a:rPr lang="ko" sz="2500">
                <a:latin typeface="Batang"/>
                <a:ea typeface="Batang"/>
              </a:rPr>
              <a:t>호</a:t>
            </a:r>
          </a:p>
          <a:p>
            <a:pPr indent="0">
              <a:lnSpc>
                <a:spcPct val="87000"/>
              </a:lnSpc>
              <a:spcAft>
                <a:spcPts val="1260"/>
              </a:spcAft>
            </a:pPr>
            <a:r>
              <a:rPr lang="en-US" sz="1600" b="1">
                <a:latin typeface="Arial"/>
              </a:rPr>
              <a:t>(APPLICATION NUMBER)</a:t>
            </a:r>
          </a:p>
          <a:p>
            <a:pPr indent="0" algn="just"/>
            <a:r>
              <a:rPr lang="ko" sz="2500">
                <a:latin typeface="Batang"/>
                <a:ea typeface="Batang"/>
              </a:rPr>
              <a:t>출원일         </a:t>
            </a:r>
            <a:r>
              <a:rPr lang="en-US" sz="2300">
                <a:latin typeface="Batang"/>
              </a:rPr>
              <a:t>2dll </a:t>
            </a:r>
            <a:r>
              <a:rPr lang="ko" sz="2500">
                <a:latin typeface="Batang"/>
                <a:ea typeface="Batang"/>
              </a:rPr>
              <a:t>년 </a:t>
            </a:r>
            <a:r>
              <a:rPr lang="en-US" sz="2300">
                <a:latin typeface="Batang"/>
              </a:rPr>
              <a:t>03 </a:t>
            </a:r>
            <a:r>
              <a:rPr lang="ko" sz="2500">
                <a:latin typeface="Batang"/>
                <a:ea typeface="Batang"/>
              </a:rPr>
              <a:t>월 </a:t>
            </a:r>
            <a:r>
              <a:rPr lang="ko" sz="2300">
                <a:latin typeface="Batang"/>
                <a:ea typeface="Batang"/>
              </a:rPr>
              <a:t>22</a:t>
            </a:r>
            <a:r>
              <a:rPr lang="ko" sz="2500">
                <a:latin typeface="Batang"/>
                <a:ea typeface="Batang"/>
              </a:rPr>
              <a:t>일</a:t>
            </a:r>
          </a:p>
          <a:p>
            <a:pPr indent="0">
              <a:lnSpc>
                <a:spcPct val="92000"/>
              </a:lnSpc>
              <a:spcAft>
                <a:spcPts val="1260"/>
              </a:spcAft>
            </a:pPr>
            <a:r>
              <a:rPr lang="en-US" sz="1600" b="1">
                <a:latin typeface="Arial"/>
              </a:rPr>
              <a:t>(FILING DATE：YY/MM/DD)</a:t>
            </a:r>
          </a:p>
          <a:p>
            <a:pPr indent="0" algn="just"/>
            <a:r>
              <a:rPr lang="ko" sz="2500">
                <a:latin typeface="Batang"/>
                <a:ea typeface="Batang"/>
              </a:rPr>
              <a:t>등록일         </a:t>
            </a:r>
            <a:r>
              <a:rPr lang="ko" sz="2300">
                <a:latin typeface="Batang"/>
                <a:ea typeface="Batang"/>
              </a:rPr>
              <a:t>2011</a:t>
            </a:r>
            <a:r>
              <a:rPr lang="ko" sz="2500">
                <a:latin typeface="Batang"/>
                <a:ea typeface="Batang"/>
              </a:rPr>
              <a:t>년 </a:t>
            </a:r>
            <a:r>
              <a:rPr lang="ko" sz="2300">
                <a:latin typeface="Batang"/>
                <a:ea typeface="Batang"/>
              </a:rPr>
              <a:t>05</a:t>
            </a:r>
            <a:r>
              <a:rPr lang="ko" sz="2500">
                <a:latin typeface="Batang"/>
                <a:ea typeface="Batang"/>
              </a:rPr>
              <a:t>월 </a:t>
            </a:r>
            <a:r>
              <a:rPr lang="ko" sz="2300">
                <a:latin typeface="Batang"/>
                <a:ea typeface="Batang"/>
              </a:rPr>
              <a:t>04</a:t>
            </a:r>
            <a:r>
              <a:rPr lang="ko" sz="2500">
                <a:latin typeface="Batang"/>
                <a:ea typeface="Batang"/>
              </a:rPr>
              <a:t>일</a:t>
            </a:r>
          </a:p>
          <a:p>
            <a:pPr indent="0">
              <a:lnSpc>
                <a:spcPct val="92000"/>
              </a:lnSpc>
            </a:pPr>
            <a:r>
              <a:rPr lang="en-US" sz="1600" b="1">
                <a:latin typeface="Arial"/>
              </a:rPr>
              <a:t>(REGISTRATION DATE：YY/MM/DD)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997200" y="10909300"/>
            <a:ext cx="6858000" cy="95250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253300" indent="-3289300">
              <a:lnSpc>
                <a:spcPts val="4000"/>
              </a:lnSpc>
            </a:pPr>
            <a:r>
              <a:rPr lang="ko" sz="3000">
                <a:latin typeface="Batang"/>
                <a:ea typeface="Batang"/>
              </a:rPr>
              <a:t>발명 의 명 칭 </a:t>
            </a:r>
            <a:r>
              <a:rPr lang="en-US" sz="2100">
                <a:latin typeface="Arial"/>
              </a:rPr>
              <a:t>(TITLE </a:t>
            </a:r>
            <a:r>
              <a:rPr lang="en-US" sz="2600" cap="small">
                <a:latin typeface="Arial"/>
              </a:rPr>
              <a:t>of the invention) </a:t>
            </a:r>
            <a:r>
              <a:rPr lang="ko" sz="3000">
                <a:latin typeface="Batang"/>
                <a:ea typeface="Batang"/>
              </a:rPr>
              <a:t>콘크리트 구조물의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0147300" y="11442700"/>
            <a:ext cx="3340100" cy="4318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3000">
                <a:latin typeface="Batang"/>
                <a:ea typeface="Batang"/>
              </a:rPr>
              <a:t>복합방수시공방법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984500" y="13411200"/>
            <a:ext cx="5791200" cy="93980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spcAft>
                <a:spcPts val="560"/>
              </a:spcAft>
            </a:pPr>
            <a:r>
              <a:rPr lang="ko" sz="3000">
                <a:latin typeface="Batang"/>
                <a:ea typeface="Batang"/>
              </a:rPr>
              <a:t>특허 권자 </a:t>
            </a:r>
            <a:r>
              <a:rPr lang="en-US" sz="2100">
                <a:latin typeface="Arial"/>
              </a:rPr>
              <a:t>(PATENTEE)</a:t>
            </a:r>
          </a:p>
          <a:p>
            <a:pPr indent="0" algn="r"/>
            <a:r>
              <a:rPr lang="ko" sz="3000">
                <a:latin typeface="Batang"/>
                <a:ea typeface="Batang"/>
              </a:rPr>
              <a:t>둥득사항란에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9080500" y="13931900"/>
            <a:ext cx="774700" cy="4318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3000">
                <a:latin typeface="Batang"/>
                <a:ea typeface="Batang"/>
              </a:rPr>
              <a:t>기재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2984500" y="16014700"/>
            <a:ext cx="6870700" cy="96520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ko" sz="3000">
                <a:latin typeface="Batang"/>
                <a:ea typeface="Batang"/>
              </a:rPr>
              <a:t>발명자 </a:t>
            </a:r>
            <a:r>
              <a:rPr lang="en-US" sz="2100">
                <a:latin typeface="Arial"/>
              </a:rPr>
              <a:t>(INVENTOR)</a:t>
            </a:r>
          </a:p>
          <a:p>
            <a:pPr marL="3240600" indent="0"/>
            <a:r>
              <a:rPr lang="ko" sz="3000">
                <a:latin typeface="Batang"/>
                <a:ea typeface="Batang"/>
              </a:rPr>
              <a:t>등록사항란에 기재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2971800" y="18910300"/>
            <a:ext cx="14452600" cy="379730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6700"/>
              </a:lnSpc>
              <a:spcAft>
                <a:spcPts val="1120"/>
              </a:spcAft>
            </a:pPr>
            <a:r>
              <a:rPr lang="ko" sz="4500">
                <a:latin typeface="Batang"/>
                <a:ea typeface="Batang"/>
              </a:rPr>
              <a:t>위의 발명은「특허법」에 의하여 특허등록원부에 등록 되었음을 증명합니다.</a:t>
            </a:r>
          </a:p>
          <a:p>
            <a:pPr indent="0">
              <a:lnSpc>
                <a:spcPct val="141000"/>
              </a:lnSpc>
              <a:spcAft>
                <a:spcPts val="4130"/>
              </a:spcAft>
            </a:pPr>
            <a:r>
              <a:rPr lang="en-US" sz="2400">
                <a:latin typeface="Arial"/>
              </a:rPr>
              <a:t>(THIS IS TO CERTIFY THAT THE PATENT IS REGISTERED ON THE REGISTER OF THE KOREAN INTELLECTUAL PROPERTY OFFICE.)</a:t>
            </a:r>
          </a:p>
          <a:p>
            <a:pPr marL="10555800" indent="0"/>
            <a:r>
              <a:rPr lang="en-US" sz="2800">
                <a:latin typeface="Batang"/>
              </a:rPr>
              <a:t>2011 </a:t>
            </a:r>
            <a:r>
              <a:rPr lang="ko" sz="3000">
                <a:latin typeface="Batang"/>
                <a:ea typeface="Batang"/>
              </a:rPr>
              <a:t>년 </a:t>
            </a:r>
            <a:r>
              <a:rPr lang="en-US" sz="2800">
                <a:latin typeface="Batang"/>
              </a:rPr>
              <a:t>05 </a:t>
            </a:r>
            <a:r>
              <a:rPr lang="ko" sz="3000">
                <a:latin typeface="Batang"/>
                <a:ea typeface="Batang"/>
              </a:rPr>
              <a:t>월 </a:t>
            </a:r>
            <a:r>
              <a:rPr lang="en-US" sz="2800">
                <a:latin typeface="Batang"/>
              </a:rPr>
              <a:t>04 </a:t>
            </a:r>
            <a:r>
              <a:rPr lang="ko" sz="3000">
                <a:latin typeface="Batang"/>
                <a:ea typeface="Batang"/>
              </a:rPr>
              <a:t>일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1536700" y="27393900"/>
            <a:ext cx="16662400" cy="3429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ko" sz="2500">
                <a:latin typeface="Batang"/>
                <a:ea typeface="Batang"/>
              </a:rPr>
              <a:t>연차등록료 납부일은 설정등록일 이후 </a:t>
            </a:r>
            <a:r>
              <a:rPr lang="ko" sz="2300">
                <a:latin typeface="Batang"/>
                <a:ea typeface="Batang"/>
              </a:rPr>
              <a:t>4</a:t>
            </a:r>
            <a:r>
              <a:rPr lang="ko" sz="2500">
                <a:latin typeface="Batang"/>
                <a:ea typeface="Batang"/>
              </a:rPr>
              <a:t>년차부터 매년 </a:t>
            </a:r>
            <a:r>
              <a:rPr lang="ko" sz="2300">
                <a:latin typeface="Batang"/>
                <a:ea typeface="Batang"/>
              </a:rPr>
              <a:t>05</a:t>
            </a:r>
            <a:r>
              <a:rPr lang="ko" sz="2500">
                <a:latin typeface="Batang"/>
                <a:ea typeface="Batang"/>
              </a:rPr>
              <a:t>월 </a:t>
            </a:r>
            <a:r>
              <a:rPr lang="ko" sz="2300">
                <a:latin typeface="Batang"/>
                <a:ea typeface="Batang"/>
              </a:rPr>
              <a:t>04</a:t>
            </a:r>
            <a:r>
              <a:rPr lang="ko" sz="2500">
                <a:latin typeface="Batang"/>
                <a:ea typeface="Batang"/>
              </a:rPr>
              <a:t>일까지이며 등록원부로 권리관계를 확인바랍니다.</a:t>
            </a:r>
          </a:p>
        </p:txBody>
      </p:sp>
      <p:pic>
        <p:nvPicPr>
          <p:cNvPr id="14" name="Picture 2" descr="C:\Users\user\Desktop\입찰기본 (입찰서, 기술인력, 인감증명서)\원본대조필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4472" y="27432864"/>
            <a:ext cx="8576428" cy="188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839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158</Words>
  <Application>Microsoft Office PowerPoint</Application>
  <PresentationFormat>사용자 지정</PresentationFormat>
  <Paragraphs>31</Paragraphs>
  <Slides>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Theme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shin</cp:lastModifiedBy>
  <cp:revision>13</cp:revision>
  <cp:lastPrinted>2022-08-25T03:18:51Z</cp:lastPrinted>
  <dcterms:modified xsi:type="dcterms:W3CDTF">2023-05-26T07:02:33Z</dcterms:modified>
</cp:coreProperties>
</file>